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9" r:id="rId2"/>
    <p:sldId id="305" r:id="rId3"/>
    <p:sldId id="286" r:id="rId4"/>
    <p:sldId id="288" r:id="rId5"/>
    <p:sldId id="291" r:id="rId6"/>
    <p:sldId id="310" r:id="rId7"/>
    <p:sldId id="292" r:id="rId8"/>
    <p:sldId id="311" r:id="rId9"/>
    <p:sldId id="293" r:id="rId10"/>
    <p:sldId id="294" r:id="rId11"/>
    <p:sldId id="295" r:id="rId12"/>
    <p:sldId id="296" r:id="rId13"/>
    <p:sldId id="297" r:id="rId14"/>
    <p:sldId id="298" r:id="rId15"/>
    <p:sldId id="312" r:id="rId16"/>
    <p:sldId id="308" r:id="rId17"/>
    <p:sldId id="299" r:id="rId18"/>
    <p:sldId id="300" r:id="rId19"/>
    <p:sldId id="301" r:id="rId20"/>
    <p:sldId id="302" r:id="rId21"/>
    <p:sldId id="309" r:id="rId22"/>
  </p:sldIdLst>
  <p:sldSz cx="9144000" cy="6858000" type="screen4x3"/>
  <p:notesSz cx="9236075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45"/>
    <a:srgbClr val="351756"/>
    <a:srgbClr val="1A9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2" autoAdjust="0"/>
    <p:restoredTop sz="94676" autoAdjust="0"/>
  </p:normalViewPr>
  <p:slideViewPr>
    <p:cSldViewPr snapToGrid="0" snapToObjects="1">
      <p:cViewPr>
        <p:scale>
          <a:sx n="80" d="100"/>
          <a:sy n="80" d="100"/>
        </p:scale>
        <p:origin x="-816" y="-7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0850" y="1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C5214-BACB-4598-8B98-E8A3C3FBCC3F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58443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0850" y="6658443"/>
            <a:ext cx="4003136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CAC8D-07AA-4328-B65C-68B5F61E5E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3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02299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1"/>
            <a:ext cx="4002299" cy="350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20E52-5B15-43EE-867F-4D4FC3880A9D}" type="datetimeFigureOut">
              <a:rPr lang="en-US" smtClean="0"/>
              <a:t>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65438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30419"/>
            <a:ext cx="7388860" cy="31544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443"/>
            <a:ext cx="4002299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58443"/>
            <a:ext cx="4002299" cy="350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C7F8A-ACB4-4837-B2E7-5872814485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18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7F8A-ACB4-4837-B2E7-5872814485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55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188" y="6516688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0025" y="373063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29" y="1394952"/>
            <a:ext cx="8728272" cy="4621853"/>
          </a:xfrm>
        </p:spPr>
        <p:txBody>
          <a:bodyPr/>
          <a:lstStyle>
            <a:lvl1pPr marL="514350" indent="-514350">
              <a:buSzPct val="65000"/>
              <a:buFont typeface="Wingdings" charset="2"/>
              <a:buChar char=""/>
              <a:defRPr sz="2800" baseline="0"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2133" y="223326"/>
            <a:ext cx="8728268" cy="1143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defRPr sz="5000" b="1" i="0" baseline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83188" y="6516688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129" y="1394953"/>
            <a:ext cx="4122818" cy="4467686"/>
          </a:xfrm>
        </p:spPr>
        <p:txBody>
          <a:bodyPr/>
          <a:lstStyle>
            <a:lvl1pPr marL="514350" indent="-514350">
              <a:buSzPct val="65000"/>
              <a:buFont typeface="Wingdings" charset="2"/>
              <a:buChar char=""/>
              <a:defRPr sz="2800">
                <a:latin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83865" y="1394954"/>
            <a:ext cx="4240559" cy="4467685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133" y="223326"/>
            <a:ext cx="8662291" cy="1143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defRPr sz="5000" b="1" i="0" baseline="0">
                <a:solidFill>
                  <a:schemeClr val="accent5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5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3188" y="6516688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925" y="1366838"/>
            <a:ext cx="6278563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ts val="3400"/>
              </a:lnSpc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133" y="223326"/>
            <a:ext cx="8662291" cy="1143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defRPr sz="5000" b="1" i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62128" y="1394952"/>
            <a:ext cx="8662295" cy="4621853"/>
          </a:xfrm>
        </p:spPr>
        <p:txBody>
          <a:bodyPr/>
          <a:lstStyle>
            <a:lvl1pPr marL="0" indent="-514350">
              <a:buSzPct val="65000"/>
              <a:buFont typeface="Wingdings" charset="2"/>
              <a:buNone/>
              <a:defRPr sz="28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1469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183188" y="6516688"/>
            <a:ext cx="184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346916" y="2440150"/>
            <a:ext cx="2678774" cy="346233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178090" y="2440150"/>
            <a:ext cx="2678774" cy="346233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20975" y="2440150"/>
            <a:ext cx="2678774" cy="3462338"/>
          </a:xfrm>
        </p:spPr>
        <p:txBody>
          <a:bodyPr rtlCol="0">
            <a:normAutofit/>
          </a:bodyPr>
          <a:lstStyle/>
          <a:p>
            <a:pPr lvl="0"/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162129" y="1394953"/>
            <a:ext cx="8728528" cy="910098"/>
          </a:xfrm>
        </p:spPr>
        <p:txBody>
          <a:bodyPr/>
          <a:lstStyle>
            <a:lvl1pPr marL="0" indent="-514350">
              <a:buSzPct val="65000"/>
              <a:buFont typeface="Wingdings" charset="2"/>
              <a:buNone/>
              <a:defRPr sz="28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133" y="223326"/>
            <a:ext cx="8662291" cy="1143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defRPr sz="5000" b="1" i="0" baseline="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871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550" y="3300413"/>
            <a:ext cx="4992688" cy="28305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Arial" charset="0"/>
                <a:cs typeface="Arial" charset="0"/>
              </a:rPr>
              <a:t>Picture backgrounds are a good way to make presentations more dynamic. Just make sure the type is legible. </a:t>
            </a:r>
          </a:p>
          <a:p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 rtlCol="0">
            <a:normAutofit/>
          </a:bodyPr>
          <a:lstStyle>
            <a:lvl1pPr>
              <a:defRPr cap="none"/>
            </a:lvl1pPr>
          </a:lstStyle>
          <a:p>
            <a:pPr lvl="0"/>
            <a:endParaRPr lang="en-US" noProof="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0181" y="191146"/>
            <a:ext cx="8593653" cy="1143000"/>
          </a:xfrm>
          <a:prstGeom prst="rect">
            <a:avLst/>
          </a:prstGeom>
        </p:spPr>
        <p:txBody>
          <a:bodyPr anchor="t"/>
          <a:lstStyle>
            <a:lvl1pPr>
              <a:lnSpc>
                <a:spcPts val="4300"/>
              </a:lnSpc>
              <a:defRPr sz="5000" b="1" i="0" baseline="0">
                <a:solidFill>
                  <a:srgbClr val="35175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62133" y="3833279"/>
            <a:ext cx="8630403" cy="1577242"/>
          </a:xfrm>
        </p:spPr>
        <p:txBody>
          <a:bodyPr/>
          <a:lstStyle>
            <a:lvl1pPr marL="0" indent="-514350">
              <a:buSzPct val="65000"/>
              <a:buFont typeface="Wingdings" charset="2"/>
              <a:buNone/>
              <a:defRPr sz="2800" b="0" i="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066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231F20"/>
              </a:solidFill>
            </a:endParaRPr>
          </a:p>
        </p:txBody>
      </p:sp>
      <p:pic>
        <p:nvPicPr>
          <p:cNvPr id="3" name="Picture 6" descr="logo_onblack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2646363"/>
            <a:ext cx="59563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97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8122E93-7829-4A68-83DF-9E44BD0F5089}" type="datetime1">
              <a:rPr lang="en-US"/>
              <a:pPr/>
              <a:t>2/5/2013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8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40B109D-94BE-443B-987F-C44CF05AFC44}" type="datetime1">
              <a:rPr lang="en-US"/>
              <a:pPr/>
              <a:t>2/5/2013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2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7007014-503C-4ABE-9C3E-AD0A4B27E5BD}" type="datetime1">
              <a:rPr lang="en-US"/>
              <a:pPr/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457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961F29A-764F-4D4F-8141-86AA34FDA22A}" type="datetime1">
              <a:rPr lang="en-US"/>
              <a:pPr/>
              <a:t>2/5/2013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29" name="Picture 5" descr="ne_standard.ps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44" b="38889"/>
          <a:stretch>
            <a:fillRect/>
          </a:stretch>
        </p:blipFill>
        <p:spPr bwMode="auto">
          <a:xfrm>
            <a:off x="6283325" y="5961063"/>
            <a:ext cx="26606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89" r:id="rId7"/>
    <p:sldLayoutId id="2147483690" r:id="rId8"/>
    <p:sldLayoutId id="2147483691" r:id="rId9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hyperlink" Target="https://apps.neweracap.com/dssco/shipment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646331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 SUPPLY CHAIN INITIATIVE (GSCI)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6503" y="2101481"/>
            <a:ext cx="828821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GSCI and DSSCO Functional Overview</a:t>
            </a:r>
          </a:p>
          <a:p>
            <a:pPr algn="ctr"/>
            <a:endParaRPr lang="en-US" sz="4800" b="1" dirty="0"/>
          </a:p>
          <a:p>
            <a:pPr algn="ctr"/>
            <a:endParaRPr lang="en-US" sz="4800" b="1" dirty="0" smtClean="0"/>
          </a:p>
          <a:p>
            <a:pPr algn="ctr"/>
            <a:r>
              <a:rPr lang="en-US" sz="2800" b="1" dirty="0" smtClean="0"/>
              <a:t>Baiwa Zhang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48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31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PO Report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1290145"/>
            <a:ext cx="84201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5119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SPEC Report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View Components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2" y="997527"/>
            <a:ext cx="8718333" cy="7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2" y="2128838"/>
            <a:ext cx="8686800" cy="2293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5119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SPEC </a:t>
            </a:r>
            <a:r>
              <a:rPr lang="en-US" b="1" dirty="0" smtClean="0"/>
              <a:t>Report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View Embroideries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9" y="2494413"/>
            <a:ext cx="8544910" cy="229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2" y="997527"/>
            <a:ext cx="8718333" cy="72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2522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Packing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View Data – Packing instructions from SAP after deliveries </a:t>
            </a:r>
            <a:r>
              <a:rPr lang="en-US" smtClean="0"/>
              <a:t>are created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20" y="989280"/>
            <a:ext cx="3659078" cy="118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" y="2720622"/>
            <a:ext cx="8882743" cy="2966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31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Packing Details: simulated packing instruction before deliveries are actually created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7" y="1295399"/>
            <a:ext cx="8702157" cy="2409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1925" y="748612"/>
            <a:ext cx="8630403" cy="2432159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en-US" dirty="0"/>
              <a:t>Provide for labeling of generic corrugated boxes</a:t>
            </a:r>
            <a:endParaRPr lang="en-US" dirty="0" smtClean="0"/>
          </a:p>
          <a:p>
            <a:pPr lvl="0">
              <a:buFont typeface="Arial" pitchFamily="34" charset="0"/>
              <a:buChar char="•"/>
            </a:pPr>
            <a:r>
              <a:rPr lang="en-US" dirty="0" smtClean="0"/>
              <a:t>Instead </a:t>
            </a:r>
            <a:r>
              <a:rPr lang="en-US" dirty="0" smtClean="0"/>
              <a:t>of sending </a:t>
            </a:r>
            <a:r>
              <a:rPr lang="en-US" dirty="0"/>
              <a:t>label </a:t>
            </a:r>
            <a:r>
              <a:rPr lang="en-US" dirty="0" smtClean="0"/>
              <a:t>information </a:t>
            </a:r>
            <a:r>
              <a:rPr lang="en-US" dirty="0"/>
              <a:t>to corrugated box company to spray the box, then wait for the box to be sent back and then </a:t>
            </a:r>
            <a:r>
              <a:rPr lang="en-US" dirty="0" smtClean="0"/>
              <a:t>ship, vendors now can print </a:t>
            </a:r>
            <a:r>
              <a:rPr lang="en-US" dirty="0"/>
              <a:t>labels </a:t>
            </a:r>
            <a:r>
              <a:rPr lang="en-US" dirty="0" smtClean="0"/>
              <a:t>from DSSCO.</a:t>
            </a: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1925" y="61785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33" y="3180771"/>
            <a:ext cx="65436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66" y="4059877"/>
            <a:ext cx="5210175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7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315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Shipment </a:t>
            </a:r>
            <a:r>
              <a:rPr lang="en-US" dirty="0"/>
              <a:t>tab – hidden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apps.neweracap.com/dssco/shipment.aspx</a:t>
            </a:r>
            <a:r>
              <a:rPr lang="en-US" dirty="0" smtClean="0"/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" y="1029490"/>
            <a:ext cx="4311298" cy="114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9"/>
          <a:stretch/>
        </p:blipFill>
        <p:spPr bwMode="auto">
          <a:xfrm>
            <a:off x="385763" y="2209800"/>
            <a:ext cx="8372475" cy="16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29" y="4072494"/>
            <a:ext cx="8645792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3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315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Booking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Allow vendors to send booking information to freight forwarders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1. Create new booking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09" y="1542718"/>
            <a:ext cx="8513379" cy="4384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351196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Booking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Allow vendors to send booking information to freight forwarders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2. Send </a:t>
            </a:r>
            <a:r>
              <a:rPr lang="en-US" dirty="0"/>
              <a:t>new </a:t>
            </a:r>
            <a:r>
              <a:rPr lang="en-US" dirty="0" smtClean="0"/>
              <a:t>booking through email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7" y="1660566"/>
            <a:ext cx="770572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8315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Shipping (cannot only be performed after booking)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Allow vendors to send </a:t>
            </a:r>
            <a:r>
              <a:rPr lang="en-US" dirty="0" smtClean="0"/>
              <a:t>shipping information </a:t>
            </a:r>
            <a:r>
              <a:rPr lang="en-US" dirty="0"/>
              <a:t>to freight forwarders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1. </a:t>
            </a:r>
            <a:r>
              <a:rPr lang="en-US" dirty="0" smtClean="0"/>
              <a:t>Load shipping by PO number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86" y="1678132"/>
            <a:ext cx="8640228" cy="386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646331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 SUPPLY CHAIN INITIATIVE (GSCI)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862" y="1316651"/>
            <a:ext cx="8288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Allows tighter integration between New Era and our Suppliers in native language (Chinese)</a:t>
            </a:r>
          </a:p>
          <a:p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Goals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Increase visibility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Tighten controls over transactions such as printing labels.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Dropship</a:t>
            </a:r>
            <a:r>
              <a:rPr lang="en-US" sz="2400" dirty="0" smtClean="0"/>
              <a:t> EDI accounts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657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383159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Shipping (cannot only be performed after booking)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Allow vendors to send shipping information to freight forwarders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2. Send </a:t>
            </a:r>
            <a:r>
              <a:rPr lang="en-US" dirty="0"/>
              <a:t>shipping </a:t>
            </a:r>
            <a:r>
              <a:rPr lang="en-US" dirty="0" smtClean="0"/>
              <a:t>information through email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69" y="1619250"/>
            <a:ext cx="78867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38315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Admin</a:t>
            </a: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Allows Logistics users to maintain freight forwarder email addresses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1" y="1332015"/>
            <a:ext cx="54768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2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646331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 SUPPLY CHAIN INITIATIVE (GSCI)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20781" y="824281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GSCI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SAP access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Allows the supplier to print labels for direct shipments to customers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Access SAP in Chinese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DSSCO application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itchFamily="34" charset="0"/>
              <a:buChar char="•"/>
            </a:pPr>
            <a:endParaRPr lang="en-US" dirty="0" smtClean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 smtClean="0"/>
              <a:t>Allows </a:t>
            </a:r>
            <a:r>
              <a:rPr lang="en-US" dirty="0"/>
              <a:t>the supplier to download Purchase Order Information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Allows the supplier to give status updates on Purchase Orders (Acknowledged. Cut, Complete)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Provides Specification Reports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Provides Packing Instructions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dirty="0"/>
              <a:t>To help support Logistics booking and shipping processes can be completed for approved shipping </a:t>
            </a:r>
            <a:r>
              <a:rPr lang="en-US" dirty="0" smtClean="0"/>
              <a:t>vendors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GSCI Lite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DSSCO application only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9477"/>
            <a:ext cx="9144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46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646331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GLOBAL SUPPLY CHAIN INITIATIVE (GSCI)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997527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GSCI vendors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MAINLAND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ASI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EVERBRITE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JACKBEANIE</a:t>
            </a:r>
            <a:endParaRPr lang="en-US" dirty="0">
              <a:solidFill>
                <a:srgbClr val="FF0000"/>
              </a:solidFill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MEI FAI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BCMART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GSCI partners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UPS (active)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FedEx (working process)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DHL (TBD)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799" y="1573025"/>
            <a:ext cx="3118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RATONE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QF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TTD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Techniprint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Master Garments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Charm Asia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0175" y="1573025"/>
            <a:ext cx="3118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Sigma Clothing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Kostroma </a:t>
            </a:r>
            <a:r>
              <a:rPr lang="en-US" dirty="0" err="1" smtClean="0"/>
              <a:t>Lomisted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err="1" smtClean="0"/>
              <a:t>Citextiles</a:t>
            </a:r>
            <a:r>
              <a:rPr lang="en-US" dirty="0"/>
              <a:t>/</a:t>
            </a:r>
            <a:r>
              <a:rPr lang="en-US" dirty="0" err="1" smtClean="0"/>
              <a:t>Texcauca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5 star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H&amp;S</a:t>
            </a: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Ningbo </a:t>
            </a:r>
            <a:r>
              <a:rPr lang="en-US" dirty="0" err="1" smtClean="0"/>
              <a:t>Longfei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SHK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87458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Download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Save order File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Save VAS File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9" y="3032398"/>
            <a:ext cx="8447911" cy="845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9" y="1106707"/>
            <a:ext cx="5226718" cy="140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39" y="4446861"/>
            <a:ext cx="5630645" cy="138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5"/>
            <a:ext cx="9144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19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2133" y="938151"/>
            <a:ext cx="8630403" cy="4472370"/>
          </a:xfrm>
        </p:spPr>
        <p:txBody>
          <a:bodyPr/>
          <a:lstStyle/>
          <a:p>
            <a:r>
              <a:rPr lang="en-US" dirty="0" smtClean="0"/>
              <a:t>PO </a:t>
            </a:r>
            <a:r>
              <a:rPr lang="en-US" dirty="0" smtClean="0"/>
              <a:t>related information </a:t>
            </a:r>
            <a:r>
              <a:rPr lang="en-US" dirty="0" smtClean="0"/>
              <a:t>are available </a:t>
            </a:r>
            <a:r>
              <a:rPr lang="en-US" dirty="0" smtClean="0"/>
              <a:t>for download in DSSCO up to 90 days after p</a:t>
            </a:r>
            <a:r>
              <a:rPr lang="en-US" dirty="0"/>
              <a:t>osting </a:t>
            </a:r>
            <a:r>
              <a:rPr lang="en-US" dirty="0" smtClean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161925" y="61785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97" b="22631"/>
          <a:stretch/>
        </p:blipFill>
        <p:spPr bwMode="auto">
          <a:xfrm>
            <a:off x="310682" y="2600863"/>
            <a:ext cx="7572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14" b="30588"/>
          <a:stretch/>
        </p:blipFill>
        <p:spPr bwMode="auto">
          <a:xfrm>
            <a:off x="2588591" y="3362863"/>
            <a:ext cx="6115928" cy="225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2"/>
          <a:stretch/>
        </p:blipFill>
        <p:spPr bwMode="auto">
          <a:xfrm>
            <a:off x="307881" y="2087283"/>
            <a:ext cx="7575176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46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441973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Report </a:t>
            </a:r>
            <a:r>
              <a:rPr lang="en-US" b="1" dirty="0" smtClean="0"/>
              <a:t>Status</a:t>
            </a:r>
          </a:p>
          <a:p>
            <a:endParaRPr lang="en-US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Acknowledge – </a:t>
            </a:r>
            <a:r>
              <a:rPr lang="en-US" dirty="0" smtClean="0"/>
              <a:t>ZE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PO confirm – </a:t>
            </a:r>
            <a:r>
              <a:rPr lang="en-US" dirty="0" smtClean="0"/>
              <a:t>ZB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Cut – </a:t>
            </a:r>
            <a:r>
              <a:rPr lang="en-US" dirty="0" smtClean="0"/>
              <a:t>ZJ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Embroidery – </a:t>
            </a:r>
            <a:r>
              <a:rPr lang="en-US" dirty="0" smtClean="0"/>
              <a:t>ZS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Sewing – </a:t>
            </a:r>
            <a:r>
              <a:rPr lang="en-US" dirty="0" smtClean="0"/>
              <a:t>ZN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Line complete – </a:t>
            </a:r>
            <a:r>
              <a:rPr lang="en-US" dirty="0" smtClean="0"/>
              <a:t>ZO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PO complete – </a:t>
            </a:r>
            <a:r>
              <a:rPr lang="en-US" dirty="0" smtClean="0"/>
              <a:t>ZT</a:t>
            </a:r>
            <a:endParaRPr lang="en-US" b="1" dirty="0"/>
          </a:p>
          <a:p>
            <a:pPr marL="742950" lvl="1" indent="-285750"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441973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Report </a:t>
            </a:r>
            <a:r>
              <a:rPr lang="en-US" b="1" dirty="0" smtClean="0"/>
              <a:t>Status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Optional search filter – material number has been added in Report Status tab. Vendors can now enter PO and material number and only confirming those PO lines with those materials.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2794588"/>
            <a:ext cx="87725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27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827"/>
            <a:ext cx="9144000" cy="369332"/>
          </a:xfrm>
          <a:prstGeom prst="rect">
            <a:avLst/>
          </a:prstGeom>
          <a:gradFill flip="none" rotWithShape="1">
            <a:gsLst>
              <a:gs pos="1000">
                <a:schemeClr val="tx1"/>
              </a:gs>
              <a:gs pos="100000">
                <a:schemeClr val="tx1">
                  <a:tint val="44500"/>
                  <a:satMod val="160000"/>
                </a:schemeClr>
              </a:gs>
              <a:gs pos="100000">
                <a:schemeClr val="tx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DOWNLOAD STATUS of SUPPLY CHAIN ORDERS (DSSCO)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" y="395313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Upload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b="1" dirty="0"/>
          </a:p>
          <a:p>
            <a:pPr marL="285750" indent="-285750">
              <a:buFont typeface="Arial" pitchFamily="34" charset="0"/>
              <a:buChar char="•"/>
            </a:pPr>
            <a:endParaRPr lang="en-US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Load CSV file in the following format to mass-update a PO status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One row for each PO line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One ‘X’ for each status (acknowledge, cut and line complete)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49" y="1128324"/>
            <a:ext cx="5176344" cy="89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3" y="2666999"/>
            <a:ext cx="4810617" cy="126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3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3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Custom 4">
      <a:dk1>
        <a:sysClr val="windowText" lastClr="000000"/>
      </a:dk1>
      <a:lt1>
        <a:sysClr val="window" lastClr="FFFFFF"/>
      </a:lt1>
      <a:dk2>
        <a:srgbClr val="231F20"/>
      </a:dk2>
      <a:lt2>
        <a:srgbClr val="EEECE1"/>
      </a:lt2>
      <a:accent1>
        <a:srgbClr val="DE222C"/>
      </a:accent1>
      <a:accent2>
        <a:srgbClr val="E55F2D"/>
      </a:accent2>
      <a:accent3>
        <a:srgbClr val="F4AB34"/>
      </a:accent3>
      <a:accent4>
        <a:srgbClr val="399750"/>
      </a:accent4>
      <a:accent5>
        <a:srgbClr val="0089C0"/>
      </a:accent5>
      <a:accent6>
        <a:srgbClr val="123F8A"/>
      </a:accent6>
      <a:hlink>
        <a:srgbClr val="52247F"/>
      </a:hlink>
      <a:folHlink>
        <a:srgbClr val="006A6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3163</TotalTime>
  <Words>644</Words>
  <Application>Microsoft Office PowerPoint</Application>
  <PresentationFormat>On-screen Show (4:3)</PresentationFormat>
  <Paragraphs>195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COMMONS</dc:title>
  <dc:creator>jefmau</dc:creator>
  <cp:lastModifiedBy>Baiwa Zhang</cp:lastModifiedBy>
  <cp:revision>113</cp:revision>
  <cp:lastPrinted>2012-08-08T13:15:40Z</cp:lastPrinted>
  <dcterms:created xsi:type="dcterms:W3CDTF">2011-09-06T21:00:46Z</dcterms:created>
  <dcterms:modified xsi:type="dcterms:W3CDTF">2013-02-05T16:20:51Z</dcterms:modified>
</cp:coreProperties>
</file>